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74" r:id="rId13"/>
    <p:sldId id="279" r:id="rId14"/>
    <p:sldId id="280"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471"/>
    <p:restoredTop sz="94555"/>
  </p:normalViewPr>
  <p:slideViewPr>
    <p:cSldViewPr snapToGrid="0" snapToObjects="1">
      <p:cViewPr>
        <p:scale>
          <a:sx n="66" d="100"/>
          <a:sy n="66" d="100"/>
        </p:scale>
        <p:origin x="792" y="-520"/>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18.png"/><Relationship Id="rId9" Type="http://schemas.openxmlformats.org/officeDocument/2006/relationships/image" Target="../media/image8.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9.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205317" y="3226831"/>
            <a:ext cx="6977872"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16</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6th January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44240" y="1309202"/>
            <a:ext cx="272991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receive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5112" y="662206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were excited to </a:t>
            </a:r>
            <a:r>
              <a:rPr lang="en-GB" b="1" dirty="0"/>
              <a:t>receive</a:t>
            </a:r>
            <a:r>
              <a:rPr lang="en-GB" dirty="0"/>
              <a:t> their marks.</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re-ceive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261550934"/>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accept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deny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believe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warmly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obtain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reject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achieve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eagerly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725808" y="4376411"/>
            <a:ext cx="6288890"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When you receive something, you get it after someone gives it to you or sends it to you.</a:t>
            </a:r>
          </a:p>
        </p:txBody>
      </p:sp>
      <p:pic>
        <p:nvPicPr>
          <p:cNvPr id="3" name="Picture 2">
            <a:extLst>
              <a:ext uri="{FF2B5EF4-FFF2-40B4-BE49-F238E27FC236}">
                <a16:creationId xmlns:a16="http://schemas.microsoft.com/office/drawing/2014/main" id="{20D69460-D084-5A90-1197-660FCE5CA14E}"/>
              </a:ext>
            </a:extLst>
          </p:cNvPr>
          <p:cNvPicPr>
            <a:picLocks noChangeAspect="1"/>
          </p:cNvPicPr>
          <p:nvPr/>
        </p:nvPicPr>
        <p:blipFill>
          <a:blip r:embed="rId4"/>
          <a:stretch>
            <a:fillRect/>
          </a:stretch>
        </p:blipFill>
        <p:spPr>
          <a:xfrm>
            <a:off x="8150425" y="2969487"/>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44520" y="1304757"/>
            <a:ext cx="199093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blush</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14167" y="4234630"/>
            <a:ext cx="7332625"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When you blush, your face becomes redder than usual because you are ashamed or embarrassed.</a:t>
            </a:r>
          </a:p>
        </p:txBody>
      </p:sp>
      <p:sp>
        <p:nvSpPr>
          <p:cNvPr id="155" name="The was a tear in Freddie’s new school jumper."/>
          <p:cNvSpPr txBox="1"/>
          <p:nvPr/>
        </p:nvSpPr>
        <p:spPr>
          <a:xfrm>
            <a:off x="58004" y="669914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When Ms Miller praised Mia, she began to </a:t>
            </a:r>
            <a:r>
              <a:rPr lang="en-GB" b="1" dirty="0"/>
              <a:t>blush</a:t>
            </a:r>
            <a:r>
              <a:rPr lang="en-GB" dirty="0"/>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blush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584902623"/>
              </p:ext>
            </p:extLst>
          </p:nvPr>
        </p:nvGraphicFramePr>
        <p:xfrm>
          <a:off x="5110" y="765451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flush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paleness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rush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brush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faintly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CBF5CE9D-05AE-FABE-2DB3-BA5D5564C4CC}"/>
              </a:ext>
            </a:extLst>
          </p:cNvPr>
          <p:cNvPicPr>
            <a:picLocks noChangeAspect="1"/>
          </p:cNvPicPr>
          <p:nvPr/>
        </p:nvPicPr>
        <p:blipFill>
          <a:blip r:embed="rId4"/>
          <a:stretch>
            <a:fillRect/>
          </a:stretch>
        </p:blipFill>
        <p:spPr>
          <a:xfrm>
            <a:off x="8528143" y="2851845"/>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07723" y="1309202"/>
            <a:ext cx="240290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valiant</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5" name="The was a tear in Freddie’s new school jumper."/>
          <p:cNvSpPr txBox="1"/>
          <p:nvPr/>
        </p:nvSpPr>
        <p:spPr>
          <a:xfrm>
            <a:off x="0" y="659026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Ernie made a </a:t>
            </a:r>
            <a:r>
              <a:rPr lang="en-GB" b="1" dirty="0"/>
              <a:t>valiant</a:t>
            </a:r>
            <a:r>
              <a:rPr lang="en-GB" dirty="0"/>
              <a:t> effort in solving the tricky puzzle.</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val-iant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3090527955"/>
              </p:ext>
            </p:extLst>
          </p:nvPr>
        </p:nvGraphicFramePr>
        <p:xfrm>
          <a:off x="5110" y="758108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courageous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afraid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truly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gallant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meek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incredibly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3144F4F8-1C1C-CBB6-F6F5-8A617E950562}"/>
              </a:ext>
            </a:extLst>
          </p:cNvPr>
          <p:cNvSpPr txBox="1"/>
          <p:nvPr/>
        </p:nvSpPr>
        <p:spPr>
          <a:xfrm>
            <a:off x="406766" y="4355636"/>
            <a:ext cx="7799909"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A valiant action is very brave and determined, though it may lead to failure or defeat.</a:t>
            </a:r>
          </a:p>
        </p:txBody>
      </p:sp>
      <p:pic>
        <p:nvPicPr>
          <p:cNvPr id="2" name="Picture 1">
            <a:extLst>
              <a:ext uri="{FF2B5EF4-FFF2-40B4-BE49-F238E27FC236}">
                <a16:creationId xmlns:a16="http://schemas.microsoft.com/office/drawing/2014/main" id="{78CB5DBA-2E5C-FC3F-FDE7-3DA44C3B84E2}"/>
              </a:ext>
            </a:extLst>
          </p:cNvPr>
          <p:cNvPicPr>
            <a:picLocks noChangeAspect="1"/>
          </p:cNvPicPr>
          <p:nvPr/>
        </p:nvPicPr>
        <p:blipFill>
          <a:blip r:embed="rId4"/>
          <a:stretch>
            <a:fillRect/>
          </a:stretch>
        </p:blipFill>
        <p:spPr>
          <a:xfrm>
            <a:off x="8920865" y="2688979"/>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4760981" y="1309202"/>
            <a:ext cx="449642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recommend</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Hannah </a:t>
            </a:r>
            <a:r>
              <a:rPr lang="en-GB" b="1" dirty="0"/>
              <a:t>recommended</a:t>
            </a:r>
            <a:r>
              <a:rPr lang="en-GB" dirty="0"/>
              <a:t> a book for Pari to read.</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rec-om-mend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143150243"/>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endorse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deny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friend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highly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approve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oppose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often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554567" y="3857807"/>
            <a:ext cx="7184117"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someone recommends a person or thing to you, they suggest that you would find that person or thing good or useful.</a:t>
            </a:r>
          </a:p>
        </p:txBody>
      </p:sp>
      <p:pic>
        <p:nvPicPr>
          <p:cNvPr id="4" name="Picture 3">
            <a:extLst>
              <a:ext uri="{FF2B5EF4-FFF2-40B4-BE49-F238E27FC236}">
                <a16:creationId xmlns:a16="http://schemas.microsoft.com/office/drawing/2014/main" id="{4A822C70-43EB-B5C6-C6D0-A87634A47323}"/>
              </a:ext>
            </a:extLst>
          </p:cNvPr>
          <p:cNvPicPr>
            <a:picLocks noChangeAspect="1"/>
          </p:cNvPicPr>
          <p:nvPr/>
        </p:nvPicPr>
        <p:blipFill>
          <a:blip r:embed="rId4"/>
          <a:stretch>
            <a:fillRect/>
          </a:stretch>
        </p:blipFill>
        <p:spPr>
          <a:xfrm>
            <a:off x="9057598" y="2877194"/>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11667" y="1339979"/>
            <a:ext cx="3169137"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purchase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5023" y="4498544"/>
            <a:ext cx="7196668"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When you purchase something, you buy it.</a:t>
            </a:r>
          </a:p>
        </p:txBody>
      </p:sp>
      <p:sp>
        <p:nvSpPr>
          <p:cNvPr id="155" name="The was a tear in Freddie’s new school jumper."/>
          <p:cNvSpPr txBox="1"/>
          <p:nvPr/>
        </p:nvSpPr>
        <p:spPr>
          <a:xfrm>
            <a:off x="0" y="669775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Jen </a:t>
            </a:r>
            <a:r>
              <a:rPr lang="en-GB" b="1" dirty="0"/>
              <a:t>purchased</a:t>
            </a:r>
            <a:r>
              <a:rPr lang="en-GB" dirty="0"/>
              <a:t> a gift for Hope’s birthday.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pur-chase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56713899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acquire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small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redeem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impulsive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DAB0E829-C98F-87BC-8775-B3881620E302}"/>
              </a:ext>
            </a:extLst>
          </p:cNvPr>
          <p:cNvPicPr>
            <a:picLocks noChangeAspect="1"/>
          </p:cNvPicPr>
          <p:nvPr/>
        </p:nvPicPr>
        <p:blipFill>
          <a:blip r:embed="rId4"/>
          <a:stretch>
            <a:fillRect/>
          </a:stretch>
        </p:blipFill>
        <p:spPr>
          <a:xfrm>
            <a:off x="8685992" y="2938066"/>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82559827"/>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squash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wild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stir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repeat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887471732"/>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receive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valiant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blush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purchase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279348093"/>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squash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trust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stir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wild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repeat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269433714"/>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 someone, you believe that they are honest and sincere and will not deliberately do anything to harm you.</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you *** a liquid or other substance, you move it around or mix it in a container using something such as a spoon.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something, you say or write it again. You can say I *** to show that you feel strongly about what you are repeating.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someone or something is ***, they are pressed or crushed with such force that they become injured or lose their shape.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 animals or plants live or grow in natural surroundings and are not looked after by people.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94F9FE5B-9044-EC3D-1366-F81FC96BC426}"/>
              </a:ext>
            </a:extLst>
          </p:cNvPr>
          <p:cNvPicPr>
            <a:picLocks noChangeAspect="1"/>
          </p:cNvPicPr>
          <p:nvPr/>
        </p:nvPicPr>
        <p:blipFill>
          <a:blip r:embed="rId5"/>
          <a:stretch>
            <a:fillRect/>
          </a:stretch>
        </p:blipFill>
        <p:spPr>
          <a:xfrm>
            <a:off x="11126792" y="2802965"/>
            <a:ext cx="741082" cy="741082"/>
          </a:xfrm>
          <a:prstGeom prst="rect">
            <a:avLst/>
          </a:prstGeom>
        </p:spPr>
      </p:pic>
      <p:pic>
        <p:nvPicPr>
          <p:cNvPr id="3" name="Picture 2">
            <a:extLst>
              <a:ext uri="{FF2B5EF4-FFF2-40B4-BE49-F238E27FC236}">
                <a16:creationId xmlns:a16="http://schemas.microsoft.com/office/drawing/2014/main" id="{B762D7FC-F7B7-548A-7B08-046E1D9A0F49}"/>
              </a:ext>
            </a:extLst>
          </p:cNvPr>
          <p:cNvPicPr>
            <a:picLocks noChangeAspect="1"/>
          </p:cNvPicPr>
          <p:nvPr/>
        </p:nvPicPr>
        <p:blipFill>
          <a:blip r:embed="rId6"/>
          <a:stretch>
            <a:fillRect/>
          </a:stretch>
        </p:blipFill>
        <p:spPr>
          <a:xfrm>
            <a:off x="11050177" y="4028446"/>
            <a:ext cx="827810" cy="827810"/>
          </a:xfrm>
          <a:prstGeom prst="rect">
            <a:avLst/>
          </a:prstGeom>
        </p:spPr>
      </p:pic>
      <p:pic>
        <p:nvPicPr>
          <p:cNvPr id="5" name="Picture 4">
            <a:extLst>
              <a:ext uri="{FF2B5EF4-FFF2-40B4-BE49-F238E27FC236}">
                <a16:creationId xmlns:a16="http://schemas.microsoft.com/office/drawing/2014/main" id="{F9787927-8190-A71D-60E6-D4E551CEAC3E}"/>
              </a:ext>
            </a:extLst>
          </p:cNvPr>
          <p:cNvPicPr>
            <a:picLocks noChangeAspect="1"/>
          </p:cNvPicPr>
          <p:nvPr/>
        </p:nvPicPr>
        <p:blipFill>
          <a:blip r:embed="rId7"/>
          <a:stretch>
            <a:fillRect/>
          </a:stretch>
        </p:blipFill>
        <p:spPr>
          <a:xfrm>
            <a:off x="10987053" y="7885565"/>
            <a:ext cx="933589" cy="933589"/>
          </a:xfrm>
          <a:prstGeom prst="rect">
            <a:avLst/>
          </a:prstGeom>
        </p:spPr>
      </p:pic>
      <p:pic>
        <p:nvPicPr>
          <p:cNvPr id="7" name="Picture 6">
            <a:extLst>
              <a:ext uri="{FF2B5EF4-FFF2-40B4-BE49-F238E27FC236}">
                <a16:creationId xmlns:a16="http://schemas.microsoft.com/office/drawing/2014/main" id="{1E146787-7602-D864-097B-24462A797F17}"/>
              </a:ext>
            </a:extLst>
          </p:cNvPr>
          <p:cNvPicPr>
            <a:picLocks noChangeAspect="1"/>
          </p:cNvPicPr>
          <p:nvPr/>
        </p:nvPicPr>
        <p:blipFill>
          <a:blip r:embed="rId8"/>
          <a:stretch>
            <a:fillRect/>
          </a:stretch>
        </p:blipFill>
        <p:spPr>
          <a:xfrm>
            <a:off x="10998879" y="5287765"/>
            <a:ext cx="933590" cy="933590"/>
          </a:xfrm>
          <a:prstGeom prst="rect">
            <a:avLst/>
          </a:prstGeom>
        </p:spPr>
      </p:pic>
      <p:pic>
        <p:nvPicPr>
          <p:cNvPr id="8" name="Picture 7">
            <a:extLst>
              <a:ext uri="{FF2B5EF4-FFF2-40B4-BE49-F238E27FC236}">
                <a16:creationId xmlns:a16="http://schemas.microsoft.com/office/drawing/2014/main" id="{A9A02FF0-E496-B736-D575-51EEC36A1BCC}"/>
              </a:ext>
            </a:extLst>
          </p:cNvPr>
          <p:cNvPicPr>
            <a:picLocks noChangeAspect="1"/>
          </p:cNvPicPr>
          <p:nvPr/>
        </p:nvPicPr>
        <p:blipFill>
          <a:blip r:embed="rId9"/>
          <a:stretch>
            <a:fillRect/>
          </a:stretch>
        </p:blipFill>
        <p:spPr>
          <a:xfrm>
            <a:off x="10830209" y="6576208"/>
            <a:ext cx="1122017" cy="1122017"/>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4281707071"/>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receive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blush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valiant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recommend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purchase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165221881"/>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 action is very brave and determined, though it may lead to failure or defeat.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someone *** a person or thing to you, they suggest that you would find that person or thing good or useful.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When you ***, your face becomes redder than usual because you are ashamed or embarrassed.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When you *** something, you buy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When </a:t>
                      </a:r>
                      <a:r>
                        <a:rPr kumimoji="0" lang="en-GB" sz="2000" b="0" i="0" u="none" strike="noStrike" cap="none" spc="0" normalizeH="0" baseline="0">
                          <a:ln>
                            <a:noFill/>
                          </a:ln>
                          <a:solidFill>
                            <a:srgbClr val="000000"/>
                          </a:solidFill>
                          <a:effectLst/>
                          <a:uFillTx/>
                          <a:latin typeface="Gill Sans MT" panose="020B0502020104020203" pitchFamily="34" charset="77"/>
                          <a:sym typeface="Helvetica Light"/>
                        </a:rPr>
                        <a:t>you *** </a:t>
                      </a:r>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something, you get it after someone gives it to you or sends it to you.</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46CE487D-74E5-CBF9-C28E-04B58D1428D0}"/>
              </a:ext>
            </a:extLst>
          </p:cNvPr>
          <p:cNvPicPr>
            <a:picLocks noChangeAspect="1"/>
          </p:cNvPicPr>
          <p:nvPr/>
        </p:nvPicPr>
        <p:blipFill>
          <a:blip r:embed="rId5"/>
          <a:stretch>
            <a:fillRect/>
          </a:stretch>
        </p:blipFill>
        <p:spPr>
          <a:xfrm>
            <a:off x="11071025" y="7736894"/>
            <a:ext cx="929294" cy="929294"/>
          </a:xfrm>
          <a:prstGeom prst="rect">
            <a:avLst/>
          </a:prstGeom>
        </p:spPr>
      </p:pic>
      <p:pic>
        <p:nvPicPr>
          <p:cNvPr id="3" name="Picture 2">
            <a:extLst>
              <a:ext uri="{FF2B5EF4-FFF2-40B4-BE49-F238E27FC236}">
                <a16:creationId xmlns:a16="http://schemas.microsoft.com/office/drawing/2014/main" id="{ECD67B1E-7517-416E-1FB1-E7DE9A551944}"/>
              </a:ext>
            </a:extLst>
          </p:cNvPr>
          <p:cNvPicPr>
            <a:picLocks noChangeAspect="1"/>
          </p:cNvPicPr>
          <p:nvPr/>
        </p:nvPicPr>
        <p:blipFill>
          <a:blip r:embed="rId6"/>
          <a:stretch>
            <a:fillRect/>
          </a:stretch>
        </p:blipFill>
        <p:spPr>
          <a:xfrm>
            <a:off x="11071025" y="5352690"/>
            <a:ext cx="983883" cy="983883"/>
          </a:xfrm>
          <a:prstGeom prst="rect">
            <a:avLst/>
          </a:prstGeom>
        </p:spPr>
      </p:pic>
      <p:pic>
        <p:nvPicPr>
          <p:cNvPr id="5" name="Picture 4">
            <a:extLst>
              <a:ext uri="{FF2B5EF4-FFF2-40B4-BE49-F238E27FC236}">
                <a16:creationId xmlns:a16="http://schemas.microsoft.com/office/drawing/2014/main" id="{F39B79F4-EE22-2DA7-5897-0922C73F38CA}"/>
              </a:ext>
            </a:extLst>
          </p:cNvPr>
          <p:cNvPicPr>
            <a:picLocks noChangeAspect="1"/>
          </p:cNvPicPr>
          <p:nvPr/>
        </p:nvPicPr>
        <p:blipFill>
          <a:blip r:embed="rId7"/>
          <a:stretch>
            <a:fillRect/>
          </a:stretch>
        </p:blipFill>
        <p:spPr>
          <a:xfrm>
            <a:off x="11171084" y="2737347"/>
            <a:ext cx="1011583" cy="1011583"/>
          </a:xfrm>
          <a:prstGeom prst="rect">
            <a:avLst/>
          </a:prstGeom>
        </p:spPr>
      </p:pic>
      <p:pic>
        <p:nvPicPr>
          <p:cNvPr id="6" name="Picture 5">
            <a:extLst>
              <a:ext uri="{FF2B5EF4-FFF2-40B4-BE49-F238E27FC236}">
                <a16:creationId xmlns:a16="http://schemas.microsoft.com/office/drawing/2014/main" id="{57F2BC41-75A1-7B1B-8039-E64836968735}"/>
              </a:ext>
            </a:extLst>
          </p:cNvPr>
          <p:cNvPicPr>
            <a:picLocks noChangeAspect="1"/>
          </p:cNvPicPr>
          <p:nvPr/>
        </p:nvPicPr>
        <p:blipFill>
          <a:blip r:embed="rId8"/>
          <a:stretch>
            <a:fillRect/>
          </a:stretch>
        </p:blipFill>
        <p:spPr>
          <a:xfrm>
            <a:off x="11252944" y="4160225"/>
            <a:ext cx="801964" cy="801964"/>
          </a:xfrm>
          <a:prstGeom prst="rect">
            <a:avLst/>
          </a:prstGeom>
        </p:spPr>
      </p:pic>
      <p:pic>
        <p:nvPicPr>
          <p:cNvPr id="7" name="Picture 6">
            <a:extLst>
              <a:ext uri="{FF2B5EF4-FFF2-40B4-BE49-F238E27FC236}">
                <a16:creationId xmlns:a16="http://schemas.microsoft.com/office/drawing/2014/main" id="{7FCF39FD-19F1-12EF-2DC2-1975BDC5EDFF}"/>
              </a:ext>
            </a:extLst>
          </p:cNvPr>
          <p:cNvPicPr>
            <a:picLocks noChangeAspect="1"/>
          </p:cNvPicPr>
          <p:nvPr/>
        </p:nvPicPr>
        <p:blipFill>
          <a:blip r:embed="rId9"/>
          <a:stretch>
            <a:fillRect/>
          </a:stretch>
        </p:blipFill>
        <p:spPr>
          <a:xfrm>
            <a:off x="11100124" y="6621901"/>
            <a:ext cx="829664" cy="829664"/>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137034" y="4013709"/>
            <a:ext cx="152926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trust</a:t>
            </a:r>
            <a:endParaRPr dirty="0">
              <a:latin typeface="Gill Sans MT" panose="020B0502020104020203" pitchFamily="34" charset="77"/>
            </a:endParaRPr>
          </a:p>
        </p:txBody>
      </p:sp>
      <p:sp>
        <p:nvSpPr>
          <p:cNvPr id="135" name="spare"/>
          <p:cNvSpPr txBox="1"/>
          <p:nvPr/>
        </p:nvSpPr>
        <p:spPr>
          <a:xfrm>
            <a:off x="3363058" y="4850305"/>
            <a:ext cx="107721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stir</a:t>
            </a:r>
            <a:endParaRPr b="1" dirty="0">
              <a:latin typeface="Gill Sans MT" panose="020B0502020104020203" pitchFamily="34" charset="77"/>
              <a:sym typeface="American Typewriter"/>
            </a:endParaRPr>
          </a:p>
        </p:txBody>
      </p:sp>
      <p:sp>
        <p:nvSpPr>
          <p:cNvPr id="136" name="chipped"/>
          <p:cNvSpPr txBox="1"/>
          <p:nvPr/>
        </p:nvSpPr>
        <p:spPr>
          <a:xfrm>
            <a:off x="3251652" y="5704544"/>
            <a:ext cx="130003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wild</a:t>
            </a:r>
            <a:endParaRPr dirty="0">
              <a:latin typeface="Gill Sans MT" panose="020B0502020104020203" pitchFamily="34" charset="77"/>
            </a:endParaRPr>
          </a:p>
        </p:txBody>
      </p:sp>
      <p:sp>
        <p:nvSpPr>
          <p:cNvPr id="137" name="lift"/>
          <p:cNvSpPr txBox="1"/>
          <p:nvPr/>
        </p:nvSpPr>
        <p:spPr>
          <a:xfrm>
            <a:off x="2782774" y="6639612"/>
            <a:ext cx="203260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repeat</a:t>
            </a:r>
            <a:endParaRPr dirty="0">
              <a:latin typeface="Gill Sans MT" panose="020B0502020104020203" pitchFamily="34" charset="77"/>
            </a:endParaRPr>
          </a:p>
        </p:txBody>
      </p:sp>
      <p:sp>
        <p:nvSpPr>
          <p:cNvPr id="138" name="mutter"/>
          <p:cNvSpPr txBox="1"/>
          <p:nvPr/>
        </p:nvSpPr>
        <p:spPr>
          <a:xfrm>
            <a:off x="8374549" y="3961291"/>
            <a:ext cx="164147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blush</a:t>
            </a:r>
            <a:endParaRPr b="1" dirty="0">
              <a:latin typeface="Gill Sans MT" panose="020B0502020104020203" pitchFamily="34" charset="77"/>
              <a:sym typeface="American Typewriter"/>
            </a:endParaRPr>
          </a:p>
        </p:txBody>
      </p:sp>
      <p:sp>
        <p:nvSpPr>
          <p:cNvPr id="139" name="unveil"/>
          <p:cNvSpPr txBox="1"/>
          <p:nvPr/>
        </p:nvSpPr>
        <p:spPr>
          <a:xfrm>
            <a:off x="7351547" y="5755144"/>
            <a:ext cx="370454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recommend</a:t>
            </a:r>
            <a:endParaRPr dirty="0">
              <a:latin typeface="Gill Sans MT" panose="020B0502020104020203" pitchFamily="34" charset="77"/>
              <a:sym typeface="American Typewriter"/>
            </a:endParaRPr>
          </a:p>
        </p:txBody>
      </p:sp>
      <p:sp>
        <p:nvSpPr>
          <p:cNvPr id="140" name="tolerate"/>
          <p:cNvSpPr txBox="1"/>
          <p:nvPr/>
        </p:nvSpPr>
        <p:spPr>
          <a:xfrm>
            <a:off x="8186850" y="3086166"/>
            <a:ext cx="222817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receive</a:t>
            </a:r>
            <a:endParaRPr dirty="0">
              <a:latin typeface="Gill Sans MT" panose="020B0502020104020203" pitchFamily="34" charset="77"/>
            </a:endParaRPr>
          </a:p>
        </p:txBody>
      </p:sp>
      <p:sp>
        <p:nvSpPr>
          <p:cNvPr id="141" name="fixation"/>
          <p:cNvSpPr txBox="1"/>
          <p:nvPr/>
        </p:nvSpPr>
        <p:spPr>
          <a:xfrm>
            <a:off x="8169366" y="4850306"/>
            <a:ext cx="205184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valiant</a:t>
            </a:r>
            <a:endParaRPr dirty="0">
              <a:latin typeface="Gill Sans MT" panose="020B0502020104020203" pitchFamily="34" charset="77"/>
            </a:endParaRPr>
          </a:p>
        </p:txBody>
      </p:sp>
      <p:sp>
        <p:nvSpPr>
          <p:cNvPr id="142" name="rustle"/>
          <p:cNvSpPr txBox="1"/>
          <p:nvPr/>
        </p:nvSpPr>
        <p:spPr>
          <a:xfrm>
            <a:off x="7842421" y="6620562"/>
            <a:ext cx="27475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purchase</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57064"/>
            <a:ext cx="2675845" cy="856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rPr>
              <a:t>squash</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5139" y="45975"/>
            <a:ext cx="8367675"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squash</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42314" y="5055369"/>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trust</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F25848FE-ED21-5538-89FB-7D36D85C804B}"/>
              </a:ext>
            </a:extLst>
          </p:cNvPr>
          <p:cNvPicPr>
            <a:picLocks noChangeAspect="1"/>
          </p:cNvPicPr>
          <p:nvPr/>
        </p:nvPicPr>
        <p:blipFill>
          <a:blip r:embed="rId4"/>
          <a:stretch>
            <a:fillRect/>
          </a:stretch>
        </p:blipFill>
        <p:spPr>
          <a:xfrm>
            <a:off x="1149972" y="5762059"/>
            <a:ext cx="3251200" cy="3251200"/>
          </a:xfrm>
          <a:prstGeom prst="rect">
            <a:avLst/>
          </a:prstGeom>
        </p:spPr>
      </p:pic>
      <p:pic>
        <p:nvPicPr>
          <p:cNvPr id="4" name="Picture 3">
            <a:extLst>
              <a:ext uri="{FF2B5EF4-FFF2-40B4-BE49-F238E27FC236}">
                <a16:creationId xmlns:a16="http://schemas.microsoft.com/office/drawing/2014/main" id="{5B0FCB2F-D412-3606-7B5E-149DB0E9EE9E}"/>
              </a:ext>
            </a:extLst>
          </p:cNvPr>
          <p:cNvPicPr>
            <a:picLocks noChangeAspect="1"/>
          </p:cNvPicPr>
          <p:nvPr/>
        </p:nvPicPr>
        <p:blipFill>
          <a:blip r:embed="rId5"/>
          <a:stretch>
            <a:fillRect/>
          </a:stretch>
        </p:blipFill>
        <p:spPr>
          <a:xfrm>
            <a:off x="9162814" y="691238"/>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90658" y="161493"/>
            <a:ext cx="418864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stir</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394019" y="5091857"/>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wild</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B4B136AD-D8F4-DF1B-9C10-97CC41CC4419}"/>
              </a:ext>
            </a:extLst>
          </p:cNvPr>
          <p:cNvPicPr>
            <a:picLocks noChangeAspect="1"/>
          </p:cNvPicPr>
          <p:nvPr/>
        </p:nvPicPr>
        <p:blipFill>
          <a:blip r:embed="rId4"/>
          <a:stretch>
            <a:fillRect/>
          </a:stretch>
        </p:blipFill>
        <p:spPr>
          <a:xfrm>
            <a:off x="7471751" y="602862"/>
            <a:ext cx="3251200" cy="3251200"/>
          </a:xfrm>
          <a:prstGeom prst="rect">
            <a:avLst/>
          </a:prstGeom>
        </p:spPr>
      </p:pic>
      <p:pic>
        <p:nvPicPr>
          <p:cNvPr id="4" name="Picture 3">
            <a:extLst>
              <a:ext uri="{FF2B5EF4-FFF2-40B4-BE49-F238E27FC236}">
                <a16:creationId xmlns:a16="http://schemas.microsoft.com/office/drawing/2014/main" id="{0BC42B68-ADC4-0F51-ED55-A8C88889E624}"/>
              </a:ext>
            </a:extLst>
          </p:cNvPr>
          <p:cNvPicPr>
            <a:picLocks noChangeAspect="1"/>
          </p:cNvPicPr>
          <p:nvPr/>
        </p:nvPicPr>
        <p:blipFill>
          <a:blip r:embed="rId5"/>
          <a:stretch>
            <a:fillRect/>
          </a:stretch>
        </p:blipFill>
        <p:spPr>
          <a:xfrm>
            <a:off x="1566544" y="5407920"/>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14863" y="23064"/>
            <a:ext cx="8114402"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repeat</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507824" y="5542730"/>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receive</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B9094109-8564-B692-10BA-1DE20C1B3EA1}"/>
              </a:ext>
            </a:extLst>
          </p:cNvPr>
          <p:cNvPicPr>
            <a:picLocks noChangeAspect="1"/>
          </p:cNvPicPr>
          <p:nvPr/>
        </p:nvPicPr>
        <p:blipFill>
          <a:blip r:embed="rId4"/>
          <a:stretch>
            <a:fillRect/>
          </a:stretch>
        </p:blipFill>
        <p:spPr>
          <a:xfrm>
            <a:off x="9266528" y="528120"/>
            <a:ext cx="3251200" cy="3251200"/>
          </a:xfrm>
          <a:prstGeom prst="rect">
            <a:avLst/>
          </a:prstGeom>
        </p:spPr>
      </p:pic>
      <p:pic>
        <p:nvPicPr>
          <p:cNvPr id="4" name="Picture 3">
            <a:extLst>
              <a:ext uri="{FF2B5EF4-FFF2-40B4-BE49-F238E27FC236}">
                <a16:creationId xmlns:a16="http://schemas.microsoft.com/office/drawing/2014/main" id="{700AB6A3-6084-B68C-E8CE-4C556F4DD4D4}"/>
              </a:ext>
            </a:extLst>
          </p:cNvPr>
          <p:cNvPicPr>
            <a:picLocks noChangeAspect="1"/>
          </p:cNvPicPr>
          <p:nvPr/>
        </p:nvPicPr>
        <p:blipFill>
          <a:blip r:embed="rId5"/>
          <a:stretch>
            <a:fillRect/>
          </a:stretch>
        </p:blipFill>
        <p:spPr>
          <a:xfrm>
            <a:off x="704104" y="5766668"/>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05295" y="338201"/>
            <a:ext cx="655147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blush</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94975" y="5328694"/>
            <a:ext cx="985503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valiant</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9B5D4CD7-2CFE-60E9-E695-7B26D10EC0A1}"/>
              </a:ext>
            </a:extLst>
          </p:cNvPr>
          <p:cNvPicPr>
            <a:picLocks noChangeAspect="1"/>
          </p:cNvPicPr>
          <p:nvPr/>
        </p:nvPicPr>
        <p:blipFill>
          <a:blip r:embed="rId4"/>
          <a:stretch>
            <a:fillRect/>
          </a:stretch>
        </p:blipFill>
        <p:spPr>
          <a:xfrm>
            <a:off x="8603629" y="602862"/>
            <a:ext cx="3251200" cy="3251200"/>
          </a:xfrm>
          <a:prstGeom prst="rect">
            <a:avLst/>
          </a:prstGeom>
        </p:spPr>
      </p:pic>
      <p:pic>
        <p:nvPicPr>
          <p:cNvPr id="4" name="Picture 3">
            <a:extLst>
              <a:ext uri="{FF2B5EF4-FFF2-40B4-BE49-F238E27FC236}">
                <a16:creationId xmlns:a16="http://schemas.microsoft.com/office/drawing/2014/main" id="{F54FCAC4-37B4-899F-80DC-B6CAB6CE5FB4}"/>
              </a:ext>
            </a:extLst>
          </p:cNvPr>
          <p:cNvPicPr>
            <a:picLocks noChangeAspect="1"/>
          </p:cNvPicPr>
          <p:nvPr/>
        </p:nvPicPr>
        <p:blipFill>
          <a:blip r:embed="rId5"/>
          <a:stretch>
            <a:fillRect/>
          </a:stretch>
        </p:blipFill>
        <p:spPr>
          <a:xfrm>
            <a:off x="466499" y="5724319"/>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511" y="1005376"/>
            <a:ext cx="11999897"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recommend</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56000" y="5846894"/>
            <a:ext cx="10288591"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purchase</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7C9403A5-DF85-CC29-F805-82C4F4FF8681}"/>
              </a:ext>
            </a:extLst>
          </p:cNvPr>
          <p:cNvPicPr>
            <a:picLocks noChangeAspect="1"/>
          </p:cNvPicPr>
          <p:nvPr/>
        </p:nvPicPr>
        <p:blipFill>
          <a:blip r:embed="rId4"/>
          <a:stretch>
            <a:fillRect/>
          </a:stretch>
        </p:blipFill>
        <p:spPr>
          <a:xfrm>
            <a:off x="9310684" y="602862"/>
            <a:ext cx="3251200" cy="3251200"/>
          </a:xfrm>
          <a:prstGeom prst="rect">
            <a:avLst/>
          </a:prstGeom>
        </p:spPr>
      </p:pic>
      <p:pic>
        <p:nvPicPr>
          <p:cNvPr id="4" name="Picture 3">
            <a:extLst>
              <a:ext uri="{FF2B5EF4-FFF2-40B4-BE49-F238E27FC236}">
                <a16:creationId xmlns:a16="http://schemas.microsoft.com/office/drawing/2014/main" id="{14DA7184-5507-28B3-B1D6-F123B4659E30}"/>
              </a:ext>
            </a:extLst>
          </p:cNvPr>
          <p:cNvPicPr>
            <a:picLocks noChangeAspect="1"/>
          </p:cNvPicPr>
          <p:nvPr/>
        </p:nvPicPr>
        <p:blipFill>
          <a:blip r:embed="rId5"/>
          <a:stretch>
            <a:fillRect/>
          </a:stretch>
        </p:blipFill>
        <p:spPr>
          <a:xfrm>
            <a:off x="438359" y="5709952"/>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24254" y="494643"/>
            <a:ext cx="8026236"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ea typeface="Ayuthaya" pitchFamily="2" charset="-34"/>
                <a:cs typeface="Futura Medium" panose="020B0602020204020303" pitchFamily="34" charset="-79"/>
              </a:rPr>
              <a:t>squash</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42314" y="5374204"/>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trust</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1FE5BD9D-AD96-7770-C508-BFFB2EC3A5CA}"/>
              </a:ext>
            </a:extLst>
          </p:cNvPr>
          <p:cNvPicPr>
            <a:picLocks noChangeAspect="1"/>
          </p:cNvPicPr>
          <p:nvPr/>
        </p:nvPicPr>
        <p:blipFill>
          <a:blip r:embed="rId4"/>
          <a:stretch>
            <a:fillRect/>
          </a:stretch>
        </p:blipFill>
        <p:spPr>
          <a:xfrm>
            <a:off x="1226844" y="5816572"/>
            <a:ext cx="3251200" cy="3251200"/>
          </a:xfrm>
          <a:prstGeom prst="rect">
            <a:avLst/>
          </a:prstGeom>
        </p:spPr>
      </p:pic>
      <p:pic>
        <p:nvPicPr>
          <p:cNvPr id="4" name="Picture 3">
            <a:extLst>
              <a:ext uri="{FF2B5EF4-FFF2-40B4-BE49-F238E27FC236}">
                <a16:creationId xmlns:a16="http://schemas.microsoft.com/office/drawing/2014/main" id="{9097883F-2528-588C-9988-A481A1AC9B02}"/>
              </a:ext>
            </a:extLst>
          </p:cNvPr>
          <p:cNvPicPr>
            <a:picLocks noChangeAspect="1"/>
          </p:cNvPicPr>
          <p:nvPr/>
        </p:nvPicPr>
        <p:blipFill>
          <a:blip r:embed="rId5"/>
          <a:stretch>
            <a:fillRect/>
          </a:stretch>
        </p:blipFill>
        <p:spPr>
          <a:xfrm>
            <a:off x="8929346" y="666826"/>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67707" y="338201"/>
            <a:ext cx="409407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stir</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95377" y="5287250"/>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wild</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2A9DBC66-6C1F-21E8-2BA7-F9C895539E5F}"/>
              </a:ext>
            </a:extLst>
          </p:cNvPr>
          <p:cNvPicPr>
            <a:picLocks noChangeAspect="1"/>
          </p:cNvPicPr>
          <p:nvPr/>
        </p:nvPicPr>
        <p:blipFill>
          <a:blip r:embed="rId4"/>
          <a:stretch>
            <a:fillRect/>
          </a:stretch>
        </p:blipFill>
        <p:spPr>
          <a:xfrm>
            <a:off x="7471751" y="602862"/>
            <a:ext cx="3251200" cy="3251200"/>
          </a:xfrm>
          <a:prstGeom prst="rect">
            <a:avLst/>
          </a:prstGeom>
        </p:spPr>
      </p:pic>
      <p:pic>
        <p:nvPicPr>
          <p:cNvPr id="4" name="Picture 3">
            <a:extLst>
              <a:ext uri="{FF2B5EF4-FFF2-40B4-BE49-F238E27FC236}">
                <a16:creationId xmlns:a16="http://schemas.microsoft.com/office/drawing/2014/main" id="{3EC01860-7628-817D-8FE4-07F0349F8664}"/>
              </a:ext>
            </a:extLst>
          </p:cNvPr>
          <p:cNvPicPr>
            <a:picLocks noChangeAspect="1"/>
          </p:cNvPicPr>
          <p:nvPr/>
        </p:nvPicPr>
        <p:blipFill>
          <a:blip r:embed="rId5"/>
          <a:stretch>
            <a:fillRect/>
          </a:stretch>
        </p:blipFill>
        <p:spPr>
          <a:xfrm>
            <a:off x="1149972" y="5486353"/>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40512" y="332301"/>
            <a:ext cx="7639912"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repeat</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11459" y="5537180"/>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receive</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6FE12559-1EC8-05FF-D0FA-D0A3672F7C13}"/>
              </a:ext>
            </a:extLst>
          </p:cNvPr>
          <p:cNvPicPr>
            <a:picLocks noChangeAspect="1"/>
          </p:cNvPicPr>
          <p:nvPr/>
        </p:nvPicPr>
        <p:blipFill>
          <a:blip r:embed="rId4"/>
          <a:stretch>
            <a:fillRect/>
          </a:stretch>
        </p:blipFill>
        <p:spPr>
          <a:xfrm>
            <a:off x="9097351" y="576562"/>
            <a:ext cx="3251200" cy="3251200"/>
          </a:xfrm>
          <a:prstGeom prst="rect">
            <a:avLst/>
          </a:prstGeom>
        </p:spPr>
      </p:pic>
      <p:pic>
        <p:nvPicPr>
          <p:cNvPr id="4" name="Picture 3">
            <a:extLst>
              <a:ext uri="{FF2B5EF4-FFF2-40B4-BE49-F238E27FC236}">
                <a16:creationId xmlns:a16="http://schemas.microsoft.com/office/drawing/2014/main" id="{FDD194DA-6A95-05B3-7D90-754805CCF2CA}"/>
              </a:ext>
            </a:extLst>
          </p:cNvPr>
          <p:cNvPicPr>
            <a:picLocks noChangeAspect="1"/>
          </p:cNvPicPr>
          <p:nvPr/>
        </p:nvPicPr>
        <p:blipFill>
          <a:blip r:embed="rId5"/>
          <a:stretch>
            <a:fillRect/>
          </a:stretch>
        </p:blipFill>
        <p:spPr>
          <a:xfrm>
            <a:off x="329360" y="5811914"/>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524406" y="2274766"/>
            <a:ext cx="207268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squash	</a:t>
            </a:r>
            <a:endParaRPr b="1" dirty="0">
              <a:latin typeface="Gill Sans MT" panose="020B0502020104020203" pitchFamily="34" charset="77"/>
              <a:sym typeface="American Typewriter"/>
            </a:endParaRPr>
          </a:p>
        </p:txBody>
      </p:sp>
      <p:sp>
        <p:nvSpPr>
          <p:cNvPr id="134" name="office"/>
          <p:cNvSpPr txBox="1"/>
          <p:nvPr/>
        </p:nvSpPr>
        <p:spPr>
          <a:xfrm>
            <a:off x="5796150" y="3183419"/>
            <a:ext cx="152926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trust</a:t>
            </a:r>
            <a:endParaRPr dirty="0">
              <a:latin typeface="Gill Sans MT" panose="020B0502020104020203" pitchFamily="34" charset="77"/>
            </a:endParaRPr>
          </a:p>
        </p:txBody>
      </p:sp>
      <p:sp>
        <p:nvSpPr>
          <p:cNvPr id="135" name="spare"/>
          <p:cNvSpPr txBox="1"/>
          <p:nvPr/>
        </p:nvSpPr>
        <p:spPr>
          <a:xfrm>
            <a:off x="6022164" y="4033018"/>
            <a:ext cx="107721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stir</a:t>
            </a:r>
            <a:endParaRPr b="1" dirty="0">
              <a:latin typeface="Gill Sans MT" panose="020B0502020104020203" pitchFamily="34" charset="77"/>
              <a:sym typeface="American Typewriter"/>
            </a:endParaRPr>
          </a:p>
        </p:txBody>
      </p:sp>
      <p:sp>
        <p:nvSpPr>
          <p:cNvPr id="136" name="chipped"/>
          <p:cNvSpPr txBox="1"/>
          <p:nvPr/>
        </p:nvSpPr>
        <p:spPr>
          <a:xfrm>
            <a:off x="5910763" y="4958818"/>
            <a:ext cx="130003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wild</a:t>
            </a:r>
            <a:endParaRPr dirty="0">
              <a:latin typeface="Gill Sans MT" panose="020B0502020104020203" pitchFamily="34" charset="77"/>
            </a:endParaRPr>
          </a:p>
        </p:txBody>
      </p:sp>
      <p:sp>
        <p:nvSpPr>
          <p:cNvPr id="137" name="lift"/>
          <p:cNvSpPr txBox="1"/>
          <p:nvPr/>
        </p:nvSpPr>
        <p:spPr>
          <a:xfrm>
            <a:off x="5544476" y="5829370"/>
            <a:ext cx="203260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repeat</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349809" y="473186"/>
            <a:ext cx="985503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blush</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49163" y="5633097"/>
            <a:ext cx="985503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valiant</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75491D39-F92E-B939-954A-E769F334B4AE}"/>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AEF52353-5536-3544-8BB0-DF2E63B39198}"/>
              </a:ext>
            </a:extLst>
          </p:cNvPr>
          <p:cNvPicPr>
            <a:picLocks noChangeAspect="1"/>
          </p:cNvPicPr>
          <p:nvPr/>
        </p:nvPicPr>
        <p:blipFill>
          <a:blip r:embed="rId5"/>
          <a:stretch>
            <a:fillRect/>
          </a:stretch>
        </p:blipFill>
        <p:spPr>
          <a:xfrm>
            <a:off x="569876" y="5722246"/>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93331" y="1140817"/>
            <a:ext cx="11999897"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recommend</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49007" y="5806794"/>
            <a:ext cx="1028859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purchase</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3A7CD7D8-E637-62C2-5A16-2CF693B1C693}"/>
              </a:ext>
            </a:extLst>
          </p:cNvPr>
          <p:cNvPicPr>
            <a:picLocks noChangeAspect="1"/>
          </p:cNvPicPr>
          <p:nvPr/>
        </p:nvPicPr>
        <p:blipFill>
          <a:blip r:embed="rId4"/>
          <a:stretch>
            <a:fillRect/>
          </a:stretch>
        </p:blipFill>
        <p:spPr>
          <a:xfrm>
            <a:off x="9690473" y="846359"/>
            <a:ext cx="2764205" cy="2764205"/>
          </a:xfrm>
          <a:prstGeom prst="rect">
            <a:avLst/>
          </a:prstGeom>
        </p:spPr>
      </p:pic>
      <p:pic>
        <p:nvPicPr>
          <p:cNvPr id="4" name="Picture 3">
            <a:extLst>
              <a:ext uri="{FF2B5EF4-FFF2-40B4-BE49-F238E27FC236}">
                <a16:creationId xmlns:a16="http://schemas.microsoft.com/office/drawing/2014/main" id="{52417E64-DB9C-CEA6-C994-64B68EA10256}"/>
              </a:ext>
            </a:extLst>
          </p:cNvPr>
          <p:cNvPicPr>
            <a:picLocks noChangeAspect="1"/>
          </p:cNvPicPr>
          <p:nvPr/>
        </p:nvPicPr>
        <p:blipFill>
          <a:blip r:embed="rId5"/>
          <a:stretch>
            <a:fillRect/>
          </a:stretch>
        </p:blipFill>
        <p:spPr>
          <a:xfrm>
            <a:off x="442427" y="5758446"/>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740092" y="3418118"/>
            <a:ext cx="164147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blush</a:t>
            </a:r>
            <a:endParaRPr b="1" dirty="0">
              <a:latin typeface="Gill Sans MT" panose="020B0502020104020203" pitchFamily="34" charset="77"/>
              <a:sym typeface="American Typewriter"/>
            </a:endParaRPr>
          </a:p>
        </p:txBody>
      </p:sp>
      <p:sp>
        <p:nvSpPr>
          <p:cNvPr id="140" name="tolerate"/>
          <p:cNvSpPr txBox="1"/>
          <p:nvPr/>
        </p:nvSpPr>
        <p:spPr>
          <a:xfrm>
            <a:off x="5446731" y="2522165"/>
            <a:ext cx="222817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receive</a:t>
            </a:r>
            <a:endParaRPr dirty="0">
              <a:latin typeface="Gill Sans MT" panose="020B0502020104020203" pitchFamily="34" charset="77"/>
            </a:endParaRPr>
          </a:p>
        </p:txBody>
      </p:sp>
      <p:sp>
        <p:nvSpPr>
          <p:cNvPr id="141" name="fixation"/>
          <p:cNvSpPr txBox="1"/>
          <p:nvPr/>
        </p:nvSpPr>
        <p:spPr>
          <a:xfrm>
            <a:off x="5534909" y="4280417"/>
            <a:ext cx="205184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valiant</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4650226" y="5188117"/>
            <a:ext cx="370454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recommend</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128741" y="5996646"/>
            <a:ext cx="27475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purchase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48401" y="1309202"/>
            <a:ext cx="252152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squash</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57411" y="4024908"/>
            <a:ext cx="6918163"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someone or something is squashed, they are pressed or crushed with such force that they become injured or lose their shape.</a:t>
            </a:r>
          </a:p>
        </p:txBody>
      </p:sp>
      <p:sp>
        <p:nvSpPr>
          <p:cNvPr id="155" name="The was a tear in Freddie’s new school jumper."/>
          <p:cNvSpPr txBox="1"/>
          <p:nvPr/>
        </p:nvSpPr>
        <p:spPr>
          <a:xfrm>
            <a:off x="5112" y="670656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Mrs Kim </a:t>
            </a:r>
            <a:r>
              <a:rPr lang="en-GB" b="1" dirty="0"/>
              <a:t>squashed</a:t>
            </a:r>
            <a:r>
              <a:rPr lang="en-GB" dirty="0"/>
              <a:t> the box ready to be recycled.</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squash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477770533"/>
              </p:ext>
            </p:extLst>
          </p:nvPr>
        </p:nvGraphicFramePr>
        <p:xfrm>
          <a:off x="30860" y="768731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crush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open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flatten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accidently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82908BF5-6575-434B-CA58-F520A166676C}"/>
              </a:ext>
            </a:extLst>
          </p:cNvPr>
          <p:cNvPicPr>
            <a:picLocks noChangeAspect="1"/>
          </p:cNvPicPr>
          <p:nvPr/>
        </p:nvPicPr>
        <p:blipFill>
          <a:blip r:embed="rId3"/>
          <a:stretch>
            <a:fillRect/>
          </a:stretch>
        </p:blipFill>
        <p:spPr>
          <a:xfrm>
            <a:off x="8569627" y="2877194"/>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85038" y="1309202"/>
            <a:ext cx="18482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trust</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verb/noun</a:t>
            </a:r>
            <a:r>
              <a:rPr dirty="0">
                <a:latin typeface="Gill Sans MT" panose="020B0502020104020203" pitchFamily="34" charset="77"/>
              </a:rPr>
              <a:t>)</a:t>
            </a:r>
          </a:p>
        </p:txBody>
      </p:sp>
      <p:sp>
        <p:nvSpPr>
          <p:cNvPr id="155" name="The was a tear in Freddie’s new school jumper."/>
          <p:cNvSpPr txBox="1"/>
          <p:nvPr/>
        </p:nvSpPr>
        <p:spPr>
          <a:xfrm>
            <a:off x="0" y="665578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Ms Tompson </a:t>
            </a:r>
            <a:r>
              <a:rPr lang="en-GB" sz="4000" b="1" dirty="0">
                <a:latin typeface="Gill Sans MT" panose="020B0502020104020203" pitchFamily="34" charset="77"/>
              </a:rPr>
              <a:t>trusted</a:t>
            </a:r>
            <a:r>
              <a:rPr lang="en-GB" sz="4000" dirty="0">
                <a:latin typeface="Gill Sans MT" panose="020B0502020104020203" pitchFamily="34" charset="77"/>
              </a:rPr>
              <a:t> the class to finish their work.</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trust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306419306"/>
              </p:ext>
            </p:extLst>
          </p:nvPr>
        </p:nvGraphicFramePr>
        <p:xfrm>
          <a:off x="5110" y="763653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depend 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disbelieve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mis-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just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count 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distrust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dust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partially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227BEDA3-310A-9785-B6F4-0E9AFCD25317}"/>
              </a:ext>
            </a:extLst>
          </p:cNvPr>
          <p:cNvPicPr>
            <a:picLocks noChangeAspect="1"/>
          </p:cNvPicPr>
          <p:nvPr/>
        </p:nvPicPr>
        <p:blipFill>
          <a:blip r:embed="rId3"/>
          <a:stretch>
            <a:fillRect/>
          </a:stretch>
        </p:blipFill>
        <p:spPr>
          <a:xfrm>
            <a:off x="8406892" y="2920551"/>
            <a:ext cx="3251200" cy="3251200"/>
          </a:xfrm>
          <a:prstGeom prst="rect">
            <a:avLst/>
          </a:prstGeom>
        </p:spPr>
      </p:pic>
      <p:sp>
        <p:nvSpPr>
          <p:cNvPr id="2" name="TextBox 1">
            <a:extLst>
              <a:ext uri="{FF2B5EF4-FFF2-40B4-BE49-F238E27FC236}">
                <a16:creationId xmlns:a16="http://schemas.microsoft.com/office/drawing/2014/main" id="{7F67E676-FF94-44FB-DB48-E2D2F8CD4326}"/>
              </a:ext>
            </a:extLst>
          </p:cNvPr>
          <p:cNvSpPr txBox="1"/>
          <p:nvPr/>
        </p:nvSpPr>
        <p:spPr>
          <a:xfrm>
            <a:off x="522116" y="4037375"/>
            <a:ext cx="6749050"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trust someone, you believe that they are honest and sincere and will not deliberately do anything to har</a:t>
            </a:r>
            <a:r>
              <a:rPr lang="en-GB" dirty="0">
                <a:latin typeface="Gill Sans MT" panose="020B0502020104020203" pitchFamily="34" charset="77"/>
              </a:rPr>
              <a:t>m you.</a:t>
            </a:r>
            <a:endPar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endParaRPr>
          </a:p>
        </p:txBody>
      </p:sp>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393602" y="1339979"/>
            <a:ext cx="1231106"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stir</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3956364"/>
            <a:ext cx="6554201"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stir a liquid or other substance, you move it around or mix it in a container using something such as a spoon.</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Ms Davis told the class to gently </a:t>
            </a:r>
            <a:r>
              <a:rPr lang="en-GB" b="1" dirty="0"/>
              <a:t>stir</a:t>
            </a:r>
            <a:r>
              <a:rPr lang="en-GB" dirty="0"/>
              <a:t> the cake mixture.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stir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107614119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mix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divide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carefully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whip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unmix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fur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1C19CB5C-68A1-B46F-B4FA-04F6B2CC3A21}"/>
              </a:ext>
            </a:extLst>
          </p:cNvPr>
          <p:cNvPicPr>
            <a:picLocks noChangeAspect="1"/>
          </p:cNvPicPr>
          <p:nvPr/>
        </p:nvPicPr>
        <p:blipFill>
          <a:blip r:embed="rId4"/>
          <a:stretch>
            <a:fillRect/>
          </a:stretch>
        </p:blipFill>
        <p:spPr>
          <a:xfrm>
            <a:off x="8358940" y="2838765"/>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09270" y="1309202"/>
            <a:ext cx="159979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wild</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358026"/>
            <a:ext cx="7295169"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Wild animals or plants live or grow in natural surroundings and are not looked after by people.</a:t>
            </a:r>
          </a:p>
        </p:txBody>
      </p:sp>
      <p:sp>
        <p:nvSpPr>
          <p:cNvPr id="155" name="The was a tear in Freddie’s new school jumper."/>
          <p:cNvSpPr txBox="1"/>
          <p:nvPr/>
        </p:nvSpPr>
        <p:spPr>
          <a:xfrm>
            <a:off x="0" y="660736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enjoyed watching the </a:t>
            </a:r>
            <a:r>
              <a:rPr lang="en-GB" b="1" dirty="0"/>
              <a:t>wild</a:t>
            </a:r>
            <a:r>
              <a:rPr lang="en-GB" dirty="0"/>
              <a:t> animals on the screen.</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wild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148700081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feral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civilized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semi-</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child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untouched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controlled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mild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8" name="Picture 7">
            <a:extLst>
              <a:ext uri="{FF2B5EF4-FFF2-40B4-BE49-F238E27FC236}">
                <a16:creationId xmlns:a16="http://schemas.microsoft.com/office/drawing/2014/main" id="{D2540766-9EEF-8E15-A85B-521A01A0AA43}"/>
              </a:ext>
            </a:extLst>
          </p:cNvPr>
          <p:cNvPicPr>
            <a:picLocks noChangeAspect="1"/>
          </p:cNvPicPr>
          <p:nvPr/>
        </p:nvPicPr>
        <p:blipFill>
          <a:blip r:embed="rId4"/>
          <a:stretch>
            <a:fillRect/>
          </a:stretch>
        </p:blipFill>
        <p:spPr>
          <a:xfrm>
            <a:off x="8451283" y="2799396"/>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85283" y="1309202"/>
            <a:ext cx="244778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repeat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51699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Jenny asked Mr Brown to </a:t>
            </a:r>
            <a:r>
              <a:rPr lang="en-GB" b="1" dirty="0"/>
              <a:t>repeat</a:t>
            </a:r>
            <a:r>
              <a:rPr lang="en-GB" dirty="0"/>
              <a:t> the question.</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(re-peat)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228576693"/>
              </p:ext>
            </p:extLst>
          </p:nvPr>
        </p:nvGraphicFramePr>
        <p:xfrm>
          <a:off x="5110" y="763945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reply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original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mis-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often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rerun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street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quietly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6" name="Picture 5">
            <a:extLst>
              <a:ext uri="{FF2B5EF4-FFF2-40B4-BE49-F238E27FC236}">
                <a16:creationId xmlns:a16="http://schemas.microsoft.com/office/drawing/2014/main" id="{F324888F-5402-69DC-83E7-1ADC1C79F399}"/>
              </a:ext>
            </a:extLst>
          </p:cNvPr>
          <p:cNvPicPr>
            <a:picLocks noChangeAspect="1"/>
          </p:cNvPicPr>
          <p:nvPr/>
        </p:nvPicPr>
        <p:blipFill>
          <a:blip r:embed="rId4"/>
          <a:stretch>
            <a:fillRect/>
          </a:stretch>
        </p:blipFill>
        <p:spPr>
          <a:xfrm>
            <a:off x="8233069" y="2958758"/>
            <a:ext cx="3251200" cy="3251200"/>
          </a:xfrm>
          <a:prstGeom prst="rect">
            <a:avLst/>
          </a:prstGeom>
        </p:spPr>
      </p:pic>
      <p:sp>
        <p:nvSpPr>
          <p:cNvPr id="3" name="TextBox 2">
            <a:extLst>
              <a:ext uri="{FF2B5EF4-FFF2-40B4-BE49-F238E27FC236}">
                <a16:creationId xmlns:a16="http://schemas.microsoft.com/office/drawing/2014/main" id="{558DB97C-2CDB-94C6-C9EC-B45E4F72DA30}"/>
              </a:ext>
            </a:extLst>
          </p:cNvPr>
          <p:cNvSpPr txBox="1"/>
          <p:nvPr/>
        </p:nvSpPr>
        <p:spPr>
          <a:xfrm>
            <a:off x="981031" y="4364603"/>
            <a:ext cx="5407416"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repeat something, you say or write it again. </a:t>
            </a:r>
          </a:p>
        </p:txBody>
      </p:sp>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37230</TotalTime>
  <Words>1298</Words>
  <Application>Microsoft Macintosh PowerPoint</Application>
  <PresentationFormat>Custom</PresentationFormat>
  <Paragraphs>353</Paragraphs>
  <Slides>31</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1032</cp:revision>
  <dcterms:modified xsi:type="dcterms:W3CDTF">2024-12-19T08:38:34Z</dcterms:modified>
</cp:coreProperties>
</file>